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 SemiBold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2B1509-9F39-436B-B519-377566EF3B6F}">
  <a:tblStyle styleId="{C82B1509-9F39-436B-B519-377566EF3B6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2256741-8F2D-4C22-A62A-CA3FEC3E7AA7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bold.fntdata"/><Relationship Id="rId22" Type="http://schemas.openxmlformats.org/officeDocument/2006/relationships/font" Target="fonts/MontserratSemiBold-boldItalic.fntdata"/><Relationship Id="rId21" Type="http://schemas.openxmlformats.org/officeDocument/2006/relationships/font" Target="fonts/MontserratSemiBold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SemiBold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51bf5703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51bf5703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1d9228ef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1d9228ef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4cc98a264f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4cc98a264f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47765ae37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47765ae37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75b05ce6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75b05ce6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cc98a264f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cc98a264f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1a8af148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1a8af148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4cc98a264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4cc98a264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4cc98a264f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4cc98a264f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1d9228ef8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1d9228ef8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51d9228ef8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51d9228ef8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4cc98a264f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4cc98a264f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00011-1036962057.png"/>
          <p:cNvPicPr preferRelativeResize="0"/>
          <p:nvPr/>
        </p:nvPicPr>
        <p:blipFill rotWithShape="1">
          <a:blip r:embed="rId3">
            <a:alphaModFix/>
          </a:blip>
          <a:srcRect b="0" l="5540" r="5531" t="1107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42000"/>
              </a:srgbClr>
            </a:outerShdw>
          </a:effectLst>
        </p:spPr>
      </p:pic>
      <p:pic>
        <p:nvPicPr>
          <p:cNvPr id="55" name="Google Shape;55;p13" title="Sunsp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46" y="1941147"/>
            <a:ext cx="6786227" cy="75882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rgbClr val="000000">
                <a:alpha val="24000"/>
              </a:srgbClr>
            </a:outerShdw>
          </a:effectLst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489569" y="2780724"/>
            <a:ext cx="4164900" cy="5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Sun in your pocket</a:t>
            </a:r>
            <a:endParaRPr b="1"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2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22"/>
          <p:cNvGrpSpPr/>
          <p:nvPr/>
        </p:nvGrpSpPr>
        <p:grpSpPr>
          <a:xfrm>
            <a:off x="432425" y="544851"/>
            <a:ext cx="8279150" cy="4466949"/>
            <a:chOff x="369825" y="544851"/>
            <a:chExt cx="8279150" cy="4466949"/>
          </a:xfrm>
        </p:grpSpPr>
        <p:pic>
          <p:nvPicPr>
            <p:cNvPr id="125" name="Google Shape;125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9825" y="1726376"/>
              <a:ext cx="2791665" cy="32854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6" name="Google Shape;126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562792" y="1156635"/>
              <a:ext cx="2791665" cy="38551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2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755759" y="544851"/>
              <a:ext cx="1893217" cy="44669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22"/>
          <p:cNvSpPr txBox="1"/>
          <p:nvPr>
            <p:ph type="title"/>
          </p:nvPr>
        </p:nvSpPr>
        <p:spPr>
          <a:xfrm>
            <a:off x="472350" y="1380750"/>
            <a:ext cx="27306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714"/>
              <a:buFont typeface="Arial"/>
              <a:buNone/>
            </a:pPr>
            <a:r>
              <a:rPr b="1" lang="ru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местоположения МКС</a:t>
            </a:r>
            <a:endParaRPr b="1" sz="12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3690250" y="817700"/>
            <a:ext cx="27306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714"/>
              <a:buFont typeface="Arial"/>
              <a:buNone/>
            </a:pPr>
            <a:r>
              <a:rPr b="1" lang="ru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 радиопередач с МКС</a:t>
            </a:r>
            <a:endParaRPr b="1" sz="12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2"/>
          <p:cNvSpPr txBox="1"/>
          <p:nvPr>
            <p:ph type="title"/>
          </p:nvPr>
        </p:nvSpPr>
        <p:spPr>
          <a:xfrm>
            <a:off x="7165963" y="231575"/>
            <a:ext cx="1377600" cy="3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714"/>
              <a:buFont typeface="Arial"/>
              <a:buNone/>
            </a:pPr>
            <a:r>
              <a:rPr b="1" lang="ru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Видимость</a:t>
            </a:r>
            <a:endParaRPr b="1" sz="12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2"/>
          <p:cNvSpPr txBox="1"/>
          <p:nvPr/>
        </p:nvSpPr>
        <p:spPr>
          <a:xfrm>
            <a:off x="369825" y="4130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API N2YO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369825" y="4130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MVP проекта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369825" y="1218575"/>
            <a:ext cx="83652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3600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Регистрация и авторизация пользователей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600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Интерактивная карта для выбора точки назначения луча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600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Оформление заказа и интеграцию оплаты через сторонние платежные системы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600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Визуализация луча в выбранной точке на карте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6000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Отправка уведомлений пользователю о статусе заказа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36000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Базовая панель администратора для мониторинга заказов</a:t>
            </a: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Чему мы научились за итерацию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311700" y="1152475"/>
            <a:ext cx="843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Формулировать бизнес-цели и метрики их достижения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Выявлять функциональные и не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функциональные требования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Формулировать MVP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Спасибо!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3" name="Google Shape;153;p25"/>
          <p:cNvSpPr/>
          <p:nvPr/>
        </p:nvSpPr>
        <p:spPr>
          <a:xfrm flipH="1">
            <a:off x="1609950" y="1381500"/>
            <a:ext cx="5924100" cy="2975400"/>
          </a:xfrm>
          <a:prstGeom prst="roundRect">
            <a:avLst>
              <a:gd fmla="val 12959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4" name="Google Shape;154;p25" title="9abcc174d3ab223c1816c6a8f2cd009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750" y="1672900"/>
            <a:ext cx="2392600" cy="23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 txBox="1"/>
          <p:nvPr>
            <p:ph idx="1" type="body"/>
          </p:nvPr>
        </p:nvSpPr>
        <p:spPr>
          <a:xfrm>
            <a:off x="1895600" y="1725825"/>
            <a:ext cx="3131100" cy="23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Наша команда открыта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 сотрудничеству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 радостью ответим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 любые вопросы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8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SUNSPOT 2025. All Rights Reserved</a:t>
            </a:r>
            <a:endParaRPr sz="8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Спутники, которые смогут отражать солнечный свет и точечно подавать его на Землю по запросу из мобильного приложения.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63" y="2230575"/>
            <a:ext cx="26502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300" y="2230575"/>
            <a:ext cx="39357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/>
          <p:nvPr/>
        </p:nvSpPr>
        <p:spPr>
          <a:xfrm flipH="1" rot="5400000">
            <a:off x="6518125" y="3040125"/>
            <a:ext cx="2357700" cy="717300"/>
          </a:xfrm>
          <a:prstGeom prst="roundRect">
            <a:avLst>
              <a:gd fmla="val 27470" name="adj"/>
            </a:avLst>
          </a:prstGeom>
          <a:solidFill>
            <a:srgbClr val="ED492B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APPLY FOR SUNSHINE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итерации №3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Мы разработали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детализированную концепцию, определил бизнес-требования, потребности заинтересованных сторон, функциональные и качественные требования, а также сформулировал структуру минимально жизнеспособного продукта. Это создаёт надёжную основу для разработки технического задания и последующего построения архитектуры решения.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итерации №3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952500" y="125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{C82B1509-9F39-436B-B519-377566EF3B6F}</a:tableStyleId>
              </a:tblPr>
              <a:tblGrid>
                <a:gridCol w="382850"/>
                <a:gridCol w="5986250"/>
                <a:gridCol w="869900"/>
              </a:tblGrid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Задача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</a:rPr>
                        <a:t>Оценка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Цели, заинтересованные лица и требования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Уточнение внешних систем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MVP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Презентация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58998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19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Цели стартапа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88" name="Google Shape;88;p17"/>
          <p:cNvGraphicFramePr/>
          <p:nvPr/>
        </p:nvGraphicFramePr>
        <p:xfrm>
          <a:off x="310750" y="1149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{C82B1509-9F39-436B-B519-377566EF3B6F}</a:tableStyleId>
              </a:tblPr>
              <a:tblGrid>
                <a:gridCol w="382850"/>
                <a:gridCol w="3958975"/>
                <a:gridCol w="4180675"/>
              </a:tblGrid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Цель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Критерий достижения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Запуск сервиса SunSpot к концу первого года разработки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Публикация приложения в Интернете, Google 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Play, 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App Store и Rustore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Финансовая окупаемость проекта в течение 12 месяцев после запуска MVP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Достижение 500.000 активных пользователей в течение первых 12 месяцев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Увеличить 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масштаб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и качество проекта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Увеличение группировки спутников в 2 раза, а 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точности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позиционирования на 20%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Привлечение новых инвестиций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20 млн. $ инвестиций до выхода на рынок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 title="25410fb2777963aa75e9a3f8ff44d495.jpg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 title="MyCollages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9600" y="-450"/>
            <a:ext cx="5144400" cy="51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Группы 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заинтересованных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сторон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6" name="Google Shape;96;p18"/>
          <p:cNvGraphicFramePr/>
          <p:nvPr/>
        </p:nvGraphicFramePr>
        <p:xfrm>
          <a:off x="311725" y="115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{72256741-8F2D-4C22-A62A-CA3FEC3E7AA7}</a:tableStyleId>
              </a:tblPr>
              <a:tblGrid>
                <a:gridCol w="1815500"/>
                <a:gridCol w="3248875"/>
                <a:gridCol w="3456225"/>
              </a:tblGrid>
              <a:tr h="5158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Группа</a:t>
                      </a:r>
                      <a:endParaRPr b="1"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Потребности</a:t>
                      </a:r>
                      <a:endParaRPr b="1"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Требования</a:t>
                      </a:r>
                      <a:endParaRPr b="1"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82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Владельцы продукта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Успешный запуск, монетизация, рост пользовательской базы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Минимизация затрат, быстрая разработка, масштабируемость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22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Пользователи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Интуитивное использование, уникальный опыт, безопасность платежей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Удобный интерфейс, стабильная работа, гарантированная обработка заказов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17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Разработчики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Четкие требования, удобная архитектура, минимизация багов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Подробное техническое задание, API-ориентированная архитектура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10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Партнерские организации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Легкая интеграция, доступ к заказам и аналитике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Наличие публичного API, безопасность данных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13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Инвесторы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Рост метрик, минимизация рисков, максимизация прибыли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Понятная дорожная карта, прогнозируемый рост</a:t>
                      </a: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9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Функциональные требования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16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Регистрация и аутентификация пользователей через email/социальные сети.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Интерактивная карта для выбора точки назначения луча.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Механизм оформления и оплаты заказа через интеграцию с платежными системами.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Визуализация луча (анимация) в реальном времени при активации заказа.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Панель администратора для мониторинга заказов и управления данными пользователей.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Отправка уведомлений пользователям о статусе их заказа.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Система отзывов и рейтингов.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25755" lvl="0" marL="3600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История заказов пользователей.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Неф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ункциональные требования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Атрибуты качества: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Высокая производительность (время отклика сервера &lt;1 секунды).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Надежность работы (доступность системы 99,9%).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Защита пользовательских данных в соответствии с GDPR.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Масштабируемость инфраструктуры.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Ограничения: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Стартовая поддержка только мобильных платформ (iOS и Android).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Первичная реализация эффекта луча — виртуальная анимация.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30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 Medium"/>
              <a:buAutoNum type="arabicPeriod"/>
            </a:pPr>
            <a:r>
              <a:rPr lang="ru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Ограниченный стартовый бюджет на инфраструктуру и маркетинг.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1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  <a:effectLst>
            <a:reflection blurRad="0" dir="5400000" dist="142875" endA="0" endPos="20000" fadeDir="5400012" kx="0" rotWithShape="0" algn="bl" stA="12000" stPos="0" sy="-100000" ky="0"/>
          </a:effectLst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6279" y="518925"/>
            <a:ext cx="6271442" cy="4253424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226850" y="4635425"/>
            <a:ext cx="33609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900">
                <a:solidFill>
                  <a:schemeClr val="dk1"/>
                </a:solidFill>
              </a:rPr>
              <a:t>https://miro.com/app/board/uXjVIZGmNqU=/</a:t>
            </a:r>
            <a:endParaRPr sz="900">
              <a:solidFill>
                <a:schemeClr val="dk1"/>
              </a:solidFill>
            </a:endParaRPr>
          </a:p>
        </p:txBody>
      </p:sp>
      <p:sp>
        <p:nvSpPr>
          <p:cNvPr id="118" name="Google Shape;118;p21"/>
          <p:cNvSpPr txBox="1"/>
          <p:nvPr>
            <p:ph type="title"/>
          </p:nvPr>
        </p:nvSpPr>
        <p:spPr>
          <a:xfrm>
            <a:off x="507125" y="371175"/>
            <a:ext cx="2052600" cy="1046700"/>
          </a:xfrm>
          <a:prstGeom prst="rect">
            <a:avLst/>
          </a:prstGeom>
          <a:noFill/>
          <a:effectLst>
            <a:reflection blurRad="0" dir="0" dist="0" endA="0" fadeDir="5400012" kx="0" rotWithShape="0" algn="bl" stA="0" stPos="0" sy="-100000" ky="0"/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ru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Обмен</a:t>
            </a:r>
            <a:br>
              <a:rPr b="1" i="1" lang="ru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1" lang="ru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данными</a:t>
            </a:r>
            <a:endParaRPr b="1" i="1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